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notesSlides/notesSlide29.xml" ContentType="application/vnd.openxmlformats-officedocument.presentationml.notesSlide+xml"/>
  <Override PartName="/ppt/tags/tag14.xml" ContentType="application/vnd.openxmlformats-officedocument.presentationml.tags+xml"/>
  <Override PartName="/ppt/notesSlides/notesSlide30.xml" ContentType="application/vnd.openxmlformats-officedocument.presentationml.notesSlide+xml"/>
  <Override PartName="/ppt/tags/tag1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7" r:id="rId3"/>
  </p:sldMasterIdLst>
  <p:notesMasterIdLst>
    <p:notesMasterId r:id="rId36"/>
  </p:notesMasterIdLst>
  <p:sldIdLst>
    <p:sldId id="256" r:id="rId4"/>
    <p:sldId id="325" r:id="rId5"/>
    <p:sldId id="257" r:id="rId6"/>
    <p:sldId id="293" r:id="rId7"/>
    <p:sldId id="326" r:id="rId8"/>
    <p:sldId id="319" r:id="rId9"/>
    <p:sldId id="327" r:id="rId10"/>
    <p:sldId id="342" r:id="rId11"/>
    <p:sldId id="294" r:id="rId12"/>
    <p:sldId id="322" r:id="rId13"/>
    <p:sldId id="309" r:id="rId14"/>
    <p:sldId id="323" r:id="rId15"/>
    <p:sldId id="329" r:id="rId16"/>
    <p:sldId id="330" r:id="rId17"/>
    <p:sldId id="331" r:id="rId18"/>
    <p:sldId id="328" r:id="rId19"/>
    <p:sldId id="332" r:id="rId20"/>
    <p:sldId id="318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21" r:id="rId31"/>
    <p:sldId id="311" r:id="rId32"/>
    <p:sldId id="296" r:id="rId33"/>
    <p:sldId id="310" r:id="rId34"/>
    <p:sldId id="292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3" autoAdjust="0"/>
    <p:restoredTop sz="86518" autoAdjust="0"/>
  </p:normalViewPr>
  <p:slideViewPr>
    <p:cSldViewPr snapToGrid="0">
      <p:cViewPr varScale="1">
        <p:scale>
          <a:sx n="93" d="100"/>
          <a:sy n="93" d="100"/>
        </p:scale>
        <p:origin x="12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2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520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198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85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7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13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76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92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099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95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69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23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6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90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098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863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964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885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32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1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511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931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83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80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16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136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" name="Google Shape;29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2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ροσαρμοσμένη διάταξη">
  <p:cSld name="Προσαρμοσμένη διάταξη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7386" y="-55418"/>
            <a:ext cx="28646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  <a:defRPr>
                <a:solidFill>
                  <a:srgbClr val="1E4E79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  <a:defRPr>
                <a:solidFill>
                  <a:srgbClr val="1E4E79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>
                <a:solidFill>
                  <a:srgbClr val="1E4E79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7386" y="0"/>
            <a:ext cx="28646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18334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Char char="•"/>
              <a:defRPr>
                <a:solidFill>
                  <a:srgbClr val="1E4E79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Char char="•"/>
              <a:defRPr>
                <a:solidFill>
                  <a:srgbClr val="1E4E79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>
                <a:solidFill>
                  <a:srgbClr val="1E4E79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Char char="•"/>
              <a:defRPr>
                <a:solidFill>
                  <a:srgbClr val="1E4E7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 userDrawn="1"/>
        </p:nvPicPr>
        <p:blipFill rotWithShape="1">
          <a:blip r:embed="rId3">
            <a:alphaModFix/>
          </a:blip>
          <a:srcRect l="29113" t="13460" r="32412" b="53353"/>
          <a:stretch/>
        </p:blipFill>
        <p:spPr>
          <a:xfrm flipH="1">
            <a:off x="-16809" y="-4038"/>
            <a:ext cx="12208809" cy="688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93449" y="1164656"/>
            <a:ext cx="7195835" cy="83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chemeClr val="bg1"/>
                </a:solidFill>
              </a:rPr>
              <a:t>Wi-Fi Network Monitoring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chemeClr val="bg1"/>
                </a:solidFill>
              </a:rPr>
              <a:t>with GÉANT </a:t>
            </a:r>
            <a:r>
              <a:rPr lang="en-US" sz="3600" b="1" dirty="0" err="1">
                <a:solidFill>
                  <a:schemeClr val="bg1"/>
                </a:solidFill>
              </a:rPr>
              <a:t>WiFiMon</a:t>
            </a:r>
            <a:endParaRPr sz="3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57327" y="6154608"/>
            <a:ext cx="2427973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4">
            <a:alphaModFix/>
          </a:blip>
          <a:srcRect b="-7428"/>
          <a:stretch/>
        </p:blipFill>
        <p:spPr>
          <a:xfrm>
            <a:off x="154876" y="68756"/>
            <a:ext cx="1432450" cy="87689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84213" y="2517147"/>
            <a:ext cx="6163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Nikos Kostopoulos, NTUA</a:t>
            </a: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Ph.D. Student / WiFiMon Team Member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(nkostopoulos@netmode.ntua.gr)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92901" y="4473676"/>
            <a:ext cx="5003270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2000" b="1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WiMob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2022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 2022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998895" y="1353031"/>
            <a:ext cx="80728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l="29113" t="13460" r="32412" b="53353"/>
          <a:stretch/>
        </p:blipFill>
        <p:spPr>
          <a:xfrm flipH="1">
            <a:off x="2" y="-24064"/>
            <a:ext cx="12208809" cy="688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602957" y="1610230"/>
            <a:ext cx="6087103" cy="47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710585" y="5298689"/>
            <a:ext cx="2427973" cy="4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www.geant.org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9"/>
          <p:cNvSpPr txBox="1"/>
          <p:nvPr userDrawn="1"/>
        </p:nvSpPr>
        <p:spPr>
          <a:xfrm>
            <a:off x="716240" y="2656840"/>
            <a:ext cx="5003271" cy="36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Homepage: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https://wiki.geant.org/display/WIF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WiFiMon Mailing List: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wifimon-ops@lists.geant.org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622019" y="6108116"/>
            <a:ext cx="23481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GÉANT Association on behalf of the GN4 Phase 3 project (GN4-3).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research leading to these results has received funding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European Union’s Horizon 2020 research and innovation programme under Grant Agreement No. 856726 (GN4-3).</a:t>
            </a:r>
            <a:endParaRPr sz="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349" y="6157486"/>
            <a:ext cx="568671" cy="36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 rotWithShape="1">
          <a:blip r:embed="rId5">
            <a:alphaModFix/>
          </a:blip>
          <a:srcRect b="-7428"/>
          <a:stretch/>
        </p:blipFill>
        <p:spPr>
          <a:xfrm>
            <a:off x="492121" y="255895"/>
            <a:ext cx="1432451" cy="8768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1.xml"/><Relationship Id="rId7" Type="http://schemas.openxmlformats.org/officeDocument/2006/relationships/hyperlink" Target="http://dl.ifip.org/db/conf/wons/wons2021/1570695031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hyperlink" Target="https://wiki.geant.org/display/WIF/WiFiMon+Publications" TargetMode="External"/><Relationship Id="rId5" Type="http://schemas.openxmlformats.org/officeDocument/2006/relationships/hyperlink" Target="https://www.youtube.com/watch?v=VXQV2zWRKgo" TargetMode="External"/><Relationship Id="rId4" Type="http://schemas.openxmlformats.org/officeDocument/2006/relationships/hyperlink" Target="https://www.youtube.com/watch?v=9LuGlF6JSn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4465730" y="2622512"/>
            <a:ext cx="3067185" cy="5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i="1" dirty="0"/>
              <a:t>Installation</a:t>
            </a:r>
            <a:endParaRPr sz="4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17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160950" y="104293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Installation</a:t>
            </a:r>
            <a:endParaRPr sz="3600" i="1" dirty="0"/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160949" y="941204"/>
            <a:ext cx="9321987" cy="106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Institutions install all components </a:t>
            </a:r>
            <a:r>
              <a:rPr lang="en-US" sz="2400" b="1" dirty="0">
                <a:solidFill>
                  <a:srgbClr val="FF0000"/>
                </a:solidFill>
              </a:rPr>
              <a:t>within their premises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</a:t>
            </a:r>
            <a:r>
              <a:rPr lang="en-US" sz="2400" b="1" dirty="0"/>
              <a:t>Ansible playbook </a:t>
            </a:r>
            <a:r>
              <a:rPr lang="en-US" sz="2400" dirty="0"/>
              <a:t>for </a:t>
            </a:r>
            <a:r>
              <a:rPr lang="en-US" sz="2400" b="1" i="1" dirty="0"/>
              <a:t>WAS</a:t>
            </a:r>
            <a:r>
              <a:rPr lang="en-US" sz="2400" dirty="0"/>
              <a:t> automated installation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Manual installation for </a:t>
            </a:r>
            <a:r>
              <a:rPr lang="en-US" sz="2400" i="1" dirty="0"/>
              <a:t>WTS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All data stay within the institution premises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Support from </a:t>
            </a:r>
            <a:r>
              <a:rPr lang="en-US" sz="2400" i="1" dirty="0"/>
              <a:t>WiFiMon</a:t>
            </a:r>
            <a:r>
              <a:rPr lang="en-US" sz="2400" dirty="0"/>
              <a:t> team for all components</a:t>
            </a:r>
          </a:p>
        </p:txBody>
      </p:sp>
      <p:sp>
        <p:nvSpPr>
          <p:cNvPr id="11" name="Google Shape;296;p42">
            <a:extLst>
              <a:ext uri="{FF2B5EF4-FFF2-40B4-BE49-F238E27FC236}">
                <a16:creationId xmlns:a16="http://schemas.microsoft.com/office/drawing/2014/main" id="{008CD703-81CC-43C1-9C81-1CC2AF4B6A06}"/>
              </a:ext>
            </a:extLst>
          </p:cNvPr>
          <p:cNvSpPr txBox="1">
            <a:spLocks/>
          </p:cNvSpPr>
          <p:nvPr/>
        </p:nvSpPr>
        <p:spPr>
          <a:xfrm>
            <a:off x="1874039" y="6032905"/>
            <a:ext cx="8181511" cy="41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i="1" dirty="0">
                <a:solidFill>
                  <a:srgbClr val="FF0000"/>
                </a:solidFill>
              </a:rPr>
              <a:t>Manual WAS installation: </a:t>
            </a:r>
            <a:r>
              <a:rPr lang="en-US" sz="2400" dirty="0"/>
              <a:t>Abandoned by </a:t>
            </a:r>
            <a:r>
              <a:rPr lang="en-US" sz="2400" i="1" dirty="0"/>
              <a:t>WiFiMon</a:t>
            </a:r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EE3E0737-F825-4A0F-B7FF-212CB389A7B8}"/>
              </a:ext>
            </a:extLst>
          </p:cNvPr>
          <p:cNvSpPr txBox="1">
            <a:spLocks/>
          </p:cNvSpPr>
          <p:nvPr/>
        </p:nvSpPr>
        <p:spPr>
          <a:xfrm>
            <a:off x="160949" y="3386321"/>
            <a:ext cx="9321987" cy="167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rgbClr val="FF0000"/>
                </a:solidFill>
              </a:rPr>
              <a:t>NMaaS</a:t>
            </a:r>
            <a:r>
              <a:rPr lang="en-US" sz="2400" dirty="0"/>
              <a:t> (more appropriate for testing/trying </a:t>
            </a:r>
            <a:r>
              <a:rPr lang="en-US" sz="2400" i="1" dirty="0"/>
              <a:t>WiFiMon</a:t>
            </a:r>
            <a:r>
              <a:rPr lang="en-US" sz="2400" dirty="0"/>
              <a:t>)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Another </a:t>
            </a:r>
            <a:r>
              <a:rPr lang="en-US" sz="2400" i="1" dirty="0"/>
              <a:t>GÉANT</a:t>
            </a:r>
            <a:r>
              <a:rPr lang="en-US" sz="2400" dirty="0"/>
              <a:t> Service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</a:t>
            </a:r>
            <a:r>
              <a:rPr lang="en-US" sz="2400" i="1" dirty="0"/>
              <a:t>WiFiMon</a:t>
            </a:r>
            <a:r>
              <a:rPr lang="en-US" sz="2400" dirty="0"/>
              <a:t> </a:t>
            </a:r>
            <a:r>
              <a:rPr lang="en-US" sz="2400" i="1" dirty="0"/>
              <a:t>WAS</a:t>
            </a:r>
            <a:r>
              <a:rPr lang="en-US" sz="2400" dirty="0"/>
              <a:t> instance deployed on </a:t>
            </a:r>
            <a:r>
              <a:rPr lang="en-US" sz="2400" i="1" dirty="0"/>
              <a:t>NMaaS</a:t>
            </a:r>
            <a:endParaRPr lang="en-US" sz="2400" dirty="0"/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</a:t>
            </a:r>
            <a:r>
              <a:rPr lang="en-US" sz="2400" i="1" dirty="0"/>
              <a:t>WTS</a:t>
            </a:r>
            <a:r>
              <a:rPr lang="en-US" sz="2400" dirty="0"/>
              <a:t> installation still required by institutions 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  </a:t>
            </a:r>
            <a:r>
              <a:rPr lang="en-US" sz="2400" b="1" dirty="0"/>
              <a:t>(</a:t>
            </a:r>
            <a:r>
              <a:rPr lang="en-US" sz="2400" b="1" i="1" dirty="0"/>
              <a:t>should be close to the monitored network</a:t>
            </a:r>
            <a:r>
              <a:rPr lang="en-US" sz="2400" b="1" dirty="0"/>
              <a:t>)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- Support from </a:t>
            </a:r>
            <a:r>
              <a:rPr lang="en-US" sz="2400" i="1" dirty="0"/>
              <a:t>WiFiMon</a:t>
            </a:r>
            <a:r>
              <a:rPr lang="en-US" sz="2400" dirty="0"/>
              <a:t> team for interfacing 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i="1" dirty="0"/>
              <a:t>        WTS</a:t>
            </a:r>
            <a:r>
              <a:rPr lang="en-US" sz="2400" dirty="0"/>
              <a:t> and </a:t>
            </a:r>
            <a:r>
              <a:rPr lang="en-US" sz="2400" i="1" dirty="0" err="1"/>
              <a:t>Dockerized</a:t>
            </a:r>
            <a:r>
              <a:rPr lang="en-US" sz="2400" i="1" dirty="0"/>
              <a:t> WAS</a:t>
            </a:r>
            <a:r>
              <a:rPr lang="en-US" sz="2400" dirty="0"/>
              <a:t> on </a:t>
            </a:r>
            <a:r>
              <a:rPr lang="en-US" sz="2400" i="1" dirty="0"/>
              <a:t>NMaaS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7C85F-25C4-49C2-A52F-4B28EE4E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25" y="2638734"/>
            <a:ext cx="2399547" cy="2278706"/>
          </a:xfrm>
          <a:prstGeom prst="rect">
            <a:avLst/>
          </a:prstGeom>
        </p:spPr>
      </p:pic>
      <p:sp>
        <p:nvSpPr>
          <p:cNvPr id="16" name="Google Shape;296;p42">
            <a:extLst>
              <a:ext uri="{FF2B5EF4-FFF2-40B4-BE49-F238E27FC236}">
                <a16:creationId xmlns:a16="http://schemas.microsoft.com/office/drawing/2014/main" id="{EE56ACB7-8398-4F02-91BF-ADBF190E711C}"/>
              </a:ext>
            </a:extLst>
          </p:cNvPr>
          <p:cNvSpPr txBox="1">
            <a:spLocks/>
          </p:cNvSpPr>
          <p:nvPr/>
        </p:nvSpPr>
        <p:spPr>
          <a:xfrm>
            <a:off x="8393593" y="2129228"/>
            <a:ext cx="2711210" cy="50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i="1" dirty="0">
                <a:solidFill>
                  <a:srgbClr val="FF0000"/>
                </a:solidFill>
              </a:rPr>
              <a:t>NMaaS Portfolio</a:t>
            </a:r>
            <a:endParaRPr lang="en-US" b="1" dirty="0"/>
          </a:p>
        </p:txBody>
      </p:sp>
      <p:sp>
        <p:nvSpPr>
          <p:cNvPr id="17" name="Google Shape;296;p42">
            <a:extLst>
              <a:ext uri="{FF2B5EF4-FFF2-40B4-BE49-F238E27FC236}">
                <a16:creationId xmlns:a16="http://schemas.microsoft.com/office/drawing/2014/main" id="{4754D2F9-D092-4939-9C49-D8CB1AA11FA5}"/>
              </a:ext>
            </a:extLst>
          </p:cNvPr>
          <p:cNvSpPr txBox="1">
            <a:spLocks/>
          </p:cNvSpPr>
          <p:nvPr/>
        </p:nvSpPr>
        <p:spPr>
          <a:xfrm>
            <a:off x="160950" y="699869"/>
            <a:ext cx="9321987" cy="61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dirty="0"/>
              <a:t>Options:</a:t>
            </a:r>
          </a:p>
        </p:txBody>
      </p:sp>
      <p:sp>
        <p:nvSpPr>
          <p:cNvPr id="18" name="Google Shape;296;p42">
            <a:extLst>
              <a:ext uri="{FF2B5EF4-FFF2-40B4-BE49-F238E27FC236}">
                <a16:creationId xmlns:a16="http://schemas.microsoft.com/office/drawing/2014/main" id="{1F4213AA-0D15-4D1F-AB4E-7EA0F19180C3}"/>
              </a:ext>
            </a:extLst>
          </p:cNvPr>
          <p:cNvSpPr txBox="1">
            <a:spLocks/>
          </p:cNvSpPr>
          <p:nvPr/>
        </p:nvSpPr>
        <p:spPr>
          <a:xfrm>
            <a:off x="5853515" y="289908"/>
            <a:ext cx="5095457" cy="50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i="1" dirty="0">
                <a:solidFill>
                  <a:srgbClr val="FF0000"/>
                </a:solidFill>
              </a:rPr>
              <a:t>GÉANT Service </a:t>
            </a:r>
            <a:r>
              <a:rPr lang="en-US" b="1" i="1" dirty="0">
                <a:solidFill>
                  <a:schemeClr val="tx1"/>
                </a:solidFill>
              </a:rPr>
              <a:t>since</a:t>
            </a:r>
            <a:r>
              <a:rPr lang="en-US" b="1" i="1" dirty="0">
                <a:solidFill>
                  <a:srgbClr val="FF0000"/>
                </a:solidFill>
              </a:rPr>
              <a:t> 2020!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34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6B396-4FDB-06BD-8616-DB0F9D7C6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8"/>
          <a:stretch/>
        </p:blipFill>
        <p:spPr>
          <a:xfrm>
            <a:off x="269807" y="873303"/>
            <a:ext cx="10759289" cy="3577977"/>
          </a:xfrm>
          <a:prstGeom prst="rect">
            <a:avLst/>
          </a:prstGeom>
        </p:spPr>
      </p:pic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69807" y="9734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WAS NMaaS Installation </a:t>
            </a:r>
            <a:r>
              <a:rPr lang="en-US" sz="3600" dirty="0"/>
              <a:t>(1)</a:t>
            </a:r>
            <a:endParaRPr sz="3600" dirty="0"/>
          </a:p>
        </p:txBody>
      </p:sp>
      <p:sp>
        <p:nvSpPr>
          <p:cNvPr id="21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2897314" y="5100685"/>
            <a:ext cx="6154220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Login to NMaaS platform via Federated Login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B0717-6A92-DB6C-99F4-EC9F38F4ED47}"/>
              </a:ext>
            </a:extLst>
          </p:cNvPr>
          <p:cNvSpPr/>
          <p:nvPr/>
        </p:nvSpPr>
        <p:spPr>
          <a:xfrm>
            <a:off x="8417457" y="3306100"/>
            <a:ext cx="2719729" cy="619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12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69807" y="9734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WAS NMaaS Installation </a:t>
            </a:r>
            <a:r>
              <a:rPr lang="en-US" sz="3600" dirty="0"/>
              <a:t>(2)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D46A7-FB9F-1B29-618E-7C726879BC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6" t="2007" r="4065" b="1685"/>
          <a:stretch/>
        </p:blipFill>
        <p:spPr>
          <a:xfrm>
            <a:off x="167064" y="539394"/>
            <a:ext cx="8568649" cy="6318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DBB0717-6A92-DB6C-99F4-EC9F38F4ED47}"/>
              </a:ext>
            </a:extLst>
          </p:cNvPr>
          <p:cNvSpPr/>
          <p:nvPr/>
        </p:nvSpPr>
        <p:spPr>
          <a:xfrm>
            <a:off x="93522" y="4632439"/>
            <a:ext cx="2290084" cy="21957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8809255" y="335777"/>
            <a:ext cx="3083747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Selection of WiFiMon from the NMaaS Portfolio of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02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69807" y="9734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WAS NMaaS Installation </a:t>
            </a:r>
            <a:r>
              <a:rPr lang="en-US" sz="3600" dirty="0"/>
              <a:t>(3)</a:t>
            </a:r>
            <a:endParaRPr sz="3600" dirty="0"/>
          </a:p>
        </p:txBody>
      </p:sp>
      <p:sp>
        <p:nvSpPr>
          <p:cNvPr id="21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387503" y="4971286"/>
            <a:ext cx="8992803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/>
              <a:t>Name the new instance</a:t>
            </a:r>
          </a:p>
          <a:p>
            <a:pPr>
              <a:spcBef>
                <a:spcPts val="0"/>
              </a:spcBef>
            </a:pP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/>
              <a:t>Select the version of the new instance</a:t>
            </a:r>
          </a:p>
          <a:p>
            <a:pPr>
              <a:spcBef>
                <a:spcPts val="0"/>
              </a:spcBef>
            </a:pP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/>
              <a:t>Deploy the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0F893-416F-47C0-E948-5F82BC255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54" b="3041"/>
          <a:stretch/>
        </p:blipFill>
        <p:spPr>
          <a:xfrm>
            <a:off x="269807" y="768570"/>
            <a:ext cx="10478586" cy="3844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74EBB0-D2BB-0853-22BC-2859438C3AB8}"/>
              </a:ext>
            </a:extLst>
          </p:cNvPr>
          <p:cNvSpPr/>
          <p:nvPr/>
        </p:nvSpPr>
        <p:spPr>
          <a:xfrm>
            <a:off x="5106255" y="1448658"/>
            <a:ext cx="2393879" cy="1119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D4381F-1713-8347-F9E4-461F5AFEBCAA}"/>
              </a:ext>
            </a:extLst>
          </p:cNvPr>
          <p:cNvSpPr/>
          <p:nvPr/>
        </p:nvSpPr>
        <p:spPr>
          <a:xfrm>
            <a:off x="6678200" y="3217805"/>
            <a:ext cx="739741" cy="4253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50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69807" y="9734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WAS NMaaS Installation </a:t>
            </a:r>
            <a:r>
              <a:rPr lang="en-US" sz="3600" dirty="0"/>
              <a:t>(4)</a:t>
            </a:r>
            <a:endParaRPr sz="3600" dirty="0"/>
          </a:p>
        </p:txBody>
      </p:sp>
      <p:sp>
        <p:nvSpPr>
          <p:cNvPr id="21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516386" y="5529488"/>
            <a:ext cx="8992803" cy="123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/>
              <a:t>Define the specifications of the new instance</a:t>
            </a:r>
          </a:p>
          <a:p>
            <a:pPr>
              <a:spcBef>
                <a:spcPts val="0"/>
              </a:spcBef>
            </a:pP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/>
              <a:t>Wait for the deployment of the instance</a:t>
            </a:r>
          </a:p>
          <a:p>
            <a:pPr>
              <a:spcBef>
                <a:spcPts val="0"/>
              </a:spcBef>
            </a:pP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C529-C2F4-0AFE-4832-F7D670D18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20"/>
          <a:stretch/>
        </p:blipFill>
        <p:spPr>
          <a:xfrm>
            <a:off x="513711" y="620614"/>
            <a:ext cx="10253609" cy="465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687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69807" y="22403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 err="1"/>
              <a:t>Ansible</a:t>
            </a:r>
            <a:r>
              <a:rPr lang="en-US" sz="3600" i="1" dirty="0"/>
              <a:t> WAS Installation</a:t>
            </a:r>
            <a:endParaRPr sz="3600" i="1" dirty="0"/>
          </a:p>
        </p:txBody>
      </p:sp>
      <p:sp>
        <p:nvSpPr>
          <p:cNvPr id="13" name="Google Shape;296;p42">
            <a:extLst>
              <a:ext uri="{FF2B5EF4-FFF2-40B4-BE49-F238E27FC236}">
                <a16:creationId xmlns:a16="http://schemas.microsoft.com/office/drawing/2014/main" id="{4754D2F9-D092-4939-9C49-D8CB1AA11FA5}"/>
              </a:ext>
            </a:extLst>
          </p:cNvPr>
          <p:cNvSpPr txBox="1">
            <a:spLocks/>
          </p:cNvSpPr>
          <p:nvPr/>
        </p:nvSpPr>
        <p:spPr>
          <a:xfrm>
            <a:off x="11826" y="1024058"/>
            <a:ext cx="9321987" cy="61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dirty="0"/>
              <a:t>Specs (minimum/recommended):</a:t>
            </a:r>
          </a:p>
        </p:txBody>
      </p:sp>
      <p:sp>
        <p:nvSpPr>
          <p:cNvPr id="14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287247" y="1512490"/>
            <a:ext cx="9321987" cy="106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/>
              <a:t>4 CPU cores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8 GB / 16 GB RAM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10 GB / 50 GB Free Space  </a:t>
            </a:r>
          </a:p>
        </p:txBody>
      </p:sp>
      <p:sp>
        <p:nvSpPr>
          <p:cNvPr id="15" name="Google Shape;296;p42">
            <a:extLst>
              <a:ext uri="{FF2B5EF4-FFF2-40B4-BE49-F238E27FC236}">
                <a16:creationId xmlns:a16="http://schemas.microsoft.com/office/drawing/2014/main" id="{4754D2F9-D092-4939-9C49-D8CB1AA11FA5}"/>
              </a:ext>
            </a:extLst>
          </p:cNvPr>
          <p:cNvSpPr txBox="1">
            <a:spLocks/>
          </p:cNvSpPr>
          <p:nvPr/>
        </p:nvSpPr>
        <p:spPr>
          <a:xfrm>
            <a:off x="6597683" y="1027939"/>
            <a:ext cx="9321987" cy="61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dirty="0"/>
              <a:t>Operating Systems Tested:</a:t>
            </a:r>
          </a:p>
        </p:txBody>
      </p:sp>
      <p:sp>
        <p:nvSpPr>
          <p:cNvPr id="19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6883990" y="1488395"/>
            <a:ext cx="9321987" cy="106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 err="1"/>
              <a:t>Debian</a:t>
            </a:r>
            <a:r>
              <a:rPr lang="en-US" sz="2400" dirty="0"/>
              <a:t> 10</a:t>
            </a:r>
          </a:p>
          <a:p>
            <a:pPr>
              <a:spcBef>
                <a:spcPts val="0"/>
              </a:spcBef>
            </a:pPr>
            <a:r>
              <a:rPr lang="en-US" sz="2400" dirty="0" err="1"/>
              <a:t>Debian</a:t>
            </a:r>
            <a:r>
              <a:rPr lang="en-US" sz="2400" dirty="0"/>
              <a:t> 11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Ubuntu 18.04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Ubuntu 20.04</a:t>
            </a:r>
          </a:p>
        </p:txBody>
      </p:sp>
      <p:sp>
        <p:nvSpPr>
          <p:cNvPr id="20" name="Google Shape;296;p42">
            <a:extLst>
              <a:ext uri="{FF2B5EF4-FFF2-40B4-BE49-F238E27FC236}">
                <a16:creationId xmlns:a16="http://schemas.microsoft.com/office/drawing/2014/main" id="{4754D2F9-D092-4939-9C49-D8CB1AA11FA5}"/>
              </a:ext>
            </a:extLst>
          </p:cNvPr>
          <p:cNvSpPr txBox="1">
            <a:spLocks/>
          </p:cNvSpPr>
          <p:nvPr/>
        </p:nvSpPr>
        <p:spPr>
          <a:xfrm>
            <a:off x="6179135" y="3182812"/>
            <a:ext cx="9321987" cy="61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rPr lang="en-US" b="1" dirty="0"/>
              <a:t>Other Requirements:</a:t>
            </a:r>
          </a:p>
        </p:txBody>
      </p:sp>
      <p:sp>
        <p:nvSpPr>
          <p:cNvPr id="21" name="Google Shape;296;p42">
            <a:extLst>
              <a:ext uri="{FF2B5EF4-FFF2-40B4-BE49-F238E27FC236}">
                <a16:creationId xmlns:a16="http://schemas.microsoft.com/office/drawing/2014/main" id="{1D2EEF75-75EA-4CF1-976B-051A01C964A4}"/>
              </a:ext>
            </a:extLst>
          </p:cNvPr>
          <p:cNvSpPr txBox="1">
            <a:spLocks/>
          </p:cNvSpPr>
          <p:nvPr/>
        </p:nvSpPr>
        <p:spPr>
          <a:xfrm>
            <a:off x="6179134" y="3733850"/>
            <a:ext cx="9321987" cy="106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 err="1"/>
              <a:t>Ansible</a:t>
            </a:r>
            <a:r>
              <a:rPr lang="en-US" sz="2400" dirty="0"/>
              <a:t> (and its requirements)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Root access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Appropriate DNS records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Filling details (e.g. passwords) </a:t>
            </a:r>
          </a:p>
          <a:p>
            <a:pPr marL="50800" indent="0">
              <a:spcBef>
                <a:spcPts val="0"/>
              </a:spcBef>
              <a:buNone/>
            </a:pPr>
            <a:r>
              <a:rPr lang="en-US" sz="2400" dirty="0"/>
              <a:t>      within a file (see figure)</a:t>
            </a: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6" y="3039542"/>
            <a:ext cx="6013759" cy="36514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75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898972" y="2916427"/>
            <a:ext cx="6229668" cy="5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i="1" dirty="0"/>
              <a:t>WiFiMon User Interface</a:t>
            </a:r>
            <a:endParaRPr sz="4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27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(1)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3A782-5A94-4CD0-5AFC-1C5DF8B6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6" y="497347"/>
            <a:ext cx="10438543" cy="5245324"/>
          </a:xfrm>
          <a:prstGeom prst="rect">
            <a:avLst/>
          </a:prstGeom>
        </p:spPr>
      </p:pic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2784298" y="5969854"/>
            <a:ext cx="6154220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Login to WiFiMon UI using UI credentials</a:t>
            </a:r>
          </a:p>
        </p:txBody>
      </p:sp>
    </p:spTree>
    <p:extLst>
      <p:ext uri="{BB962C8B-B14F-4D97-AF65-F5344CB8AC3E}">
        <p14:creationId xmlns:p14="http://schemas.microsoft.com/office/powerpoint/2010/main" val="226309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(2)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739740" y="5932924"/>
            <a:ext cx="9349482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Measurement results are protected by X-Pack ELK plugin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X-Pack credentials are also required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4130D-CA54-4521-2F00-DC850450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721459"/>
            <a:ext cx="10623479" cy="471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982748" y="1555941"/>
            <a:ext cx="4035096" cy="5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Introduction</a:t>
            </a:r>
            <a:endParaRPr sz="5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424B4-B1C9-8651-6584-30B3573C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693" y="4549094"/>
            <a:ext cx="7449590" cy="1876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59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(3)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195208" y="5727441"/>
            <a:ext cx="9894599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Define the Wi-Fi subnets to monitor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Excludes end users visiting WiFiMon websites from wired segments or other Wi-Fi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35101-85C0-1CC4-0F4F-90F1EF525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46" b="3233"/>
          <a:stretch/>
        </p:blipFill>
        <p:spPr>
          <a:xfrm>
            <a:off x="102742" y="692503"/>
            <a:ext cx="10633752" cy="45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9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(4)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123289" y="6230874"/>
            <a:ext cx="9894599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Overview tab: </a:t>
            </a:r>
            <a:r>
              <a:rPr lang="en-US" sz="2400" dirty="0"/>
              <a:t>Overview of  daily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23ABE-4AE1-4F73-4594-7A94E109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6" y="589815"/>
            <a:ext cx="10304980" cy="52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(5)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113014" y="5852055"/>
            <a:ext cx="10109773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HW Probes tab: </a:t>
            </a:r>
            <a:r>
              <a:rPr lang="en-US" sz="2400" dirty="0"/>
              <a:t>Download throughput estimations using multiple probes and the available test tools (</a:t>
            </a:r>
            <a:r>
              <a:rPr lang="en-US" sz="2400" dirty="0" err="1"/>
              <a:t>NetTest</a:t>
            </a:r>
            <a:r>
              <a:rPr lang="en-US" sz="2400" dirty="0"/>
              <a:t>, Akamai Boomerang, </a:t>
            </a:r>
            <a:r>
              <a:rPr lang="en-US" sz="2400" dirty="0" err="1"/>
              <a:t>LibreSpeed</a:t>
            </a:r>
            <a:r>
              <a:rPr lang="en-US" sz="2400" dirty="0"/>
              <a:t> </a:t>
            </a:r>
            <a:r>
              <a:rPr lang="en-US" sz="2400" dirty="0" err="1"/>
              <a:t>Speedtest</a:t>
            </a:r>
            <a:r>
              <a:rPr lang="en-US" sz="2400" dirty="0"/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535A9-070B-8D3C-DB5D-65A9DF98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4" y="697720"/>
            <a:ext cx="10474179" cy="46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5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(6)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421236" y="6172002"/>
            <a:ext cx="10109773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HW Probes tab: </a:t>
            </a:r>
            <a:r>
              <a:rPr lang="en-US" sz="2400" dirty="0"/>
              <a:t>Upload throughput estimations using multiple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BAB0A-667B-E1E9-8FF2-29DC94BD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5" y="638821"/>
            <a:ext cx="10520737" cy="49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3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(7)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215756" y="5883821"/>
            <a:ext cx="10109773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HW Probes tab: </a:t>
            </a:r>
            <a:r>
              <a:rPr lang="en-US" sz="2400" dirty="0"/>
              <a:t>HTTP Ping Round Trip Time estimations using multiple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A5EC8-5FA4-594E-5979-73561139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" y="770562"/>
            <a:ext cx="10741705" cy="44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(8)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25684" y="6231805"/>
            <a:ext cx="10628617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HW Probes tab: </a:t>
            </a:r>
            <a:r>
              <a:rPr lang="en-US" sz="2400" dirty="0"/>
              <a:t>Metrics from probes (Bit rate, Link quality, Signal level, TX power)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0A8EE-9CBF-3DE8-CD7E-98C50625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" y="497348"/>
            <a:ext cx="10628617" cy="54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(8)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25684" y="6231805"/>
            <a:ext cx="10628617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Ability to report average/median/minimum/maximum/95</a:t>
            </a:r>
            <a:r>
              <a:rPr lang="en-US" sz="2400" b="1" baseline="30000" dirty="0">
                <a:solidFill>
                  <a:srgbClr val="FF0000"/>
                </a:solidFill>
              </a:rPr>
              <a:t>th</a:t>
            </a:r>
            <a:r>
              <a:rPr lang="en-US" sz="2400" b="1" dirty="0">
                <a:solidFill>
                  <a:srgbClr val="FF0000"/>
                </a:solidFill>
              </a:rPr>
              <a:t> percentile values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0A8EE-9CBF-3DE8-CD7E-98C50625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3" y="646797"/>
            <a:ext cx="10628617" cy="5435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A4832-0A76-E4AC-9A02-B5492AEF8368}"/>
              </a:ext>
            </a:extLst>
          </p:cNvPr>
          <p:cNvSpPr/>
          <p:nvPr/>
        </p:nvSpPr>
        <p:spPr>
          <a:xfrm>
            <a:off x="268841" y="1438384"/>
            <a:ext cx="1196940" cy="1119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6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7831" y="6654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 User Interface </a:t>
            </a:r>
            <a:r>
              <a:rPr lang="en-US" sz="3600" dirty="0"/>
              <a:t>(9)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E0CDE4B4-B4B2-4048-94B5-39FC1A2C65E4}"/>
              </a:ext>
            </a:extLst>
          </p:cNvPr>
          <p:cNvSpPr txBox="1">
            <a:spLocks/>
          </p:cNvSpPr>
          <p:nvPr/>
        </p:nvSpPr>
        <p:spPr>
          <a:xfrm>
            <a:off x="1325364" y="5940997"/>
            <a:ext cx="8090900" cy="4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Support for TWAMP measurements among probes and WTS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6E2AF-30BD-AB34-8599-14B96425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" r="1"/>
          <a:stretch/>
        </p:blipFill>
        <p:spPr>
          <a:xfrm>
            <a:off x="246579" y="909194"/>
            <a:ext cx="10459092" cy="46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137025" y="2916427"/>
            <a:ext cx="6575460" cy="5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i="1" dirty="0"/>
              <a:t>Additional Features, Future Steps and Useful Links</a:t>
            </a:r>
            <a:endParaRPr sz="4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765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198530" y="17806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Other Features of </a:t>
            </a:r>
            <a:r>
              <a:rPr lang="en-US" sz="3600" i="1" dirty="0" err="1"/>
              <a:t>WiFiMon</a:t>
            </a:r>
            <a:endParaRPr sz="3600" i="1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ADA8312D-C784-4270-858C-D85505A732F8}"/>
              </a:ext>
            </a:extLst>
          </p:cNvPr>
          <p:cNvSpPr txBox="1">
            <a:spLocks/>
          </p:cNvSpPr>
          <p:nvPr/>
        </p:nvSpPr>
        <p:spPr>
          <a:xfrm>
            <a:off x="198530" y="862373"/>
            <a:ext cx="10457347" cy="541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400" b="1" dirty="0"/>
              <a:t>Notification of </a:t>
            </a:r>
            <a:r>
              <a:rPr lang="en-US" sz="2400" b="1" i="1" dirty="0"/>
              <a:t>WiFiMon</a:t>
            </a:r>
            <a:r>
              <a:rPr lang="en-US" sz="2400" b="1" dirty="0"/>
              <a:t> version updates</a:t>
            </a:r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</a:t>
            </a:r>
            <a:r>
              <a:rPr lang="en-US" sz="2400" i="1" dirty="0" err="1"/>
              <a:t>WiFiMon</a:t>
            </a:r>
            <a:r>
              <a:rPr lang="en-US" sz="2400" dirty="0"/>
              <a:t> Users are informed of new versions from the UI</a:t>
            </a:r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Enables monitoring </a:t>
            </a:r>
            <a:r>
              <a:rPr lang="en-US" sz="2400" i="1" dirty="0"/>
              <a:t>WiFiMon</a:t>
            </a:r>
            <a:r>
              <a:rPr lang="en-US" sz="2400" dirty="0"/>
              <a:t> utilization (optional feature)</a:t>
            </a:r>
          </a:p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b="1" dirty="0"/>
              <a:t>Log Exporter specifically designed for </a:t>
            </a:r>
            <a:r>
              <a:rPr lang="en-US" sz="2400" b="1" i="1" dirty="0" err="1"/>
              <a:t>eduroam</a:t>
            </a:r>
            <a:endParaRPr lang="en-US" sz="2400" b="1" i="1" dirty="0"/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</a:t>
            </a:r>
            <a:r>
              <a:rPr lang="en-US" sz="2400" i="1" dirty="0"/>
              <a:t>WHP</a:t>
            </a:r>
            <a:r>
              <a:rPr lang="en-US" sz="2400" dirty="0"/>
              <a:t> data exported towards the JSON collector of </a:t>
            </a:r>
            <a:r>
              <a:rPr lang="en-US" sz="2400" i="1" dirty="0" err="1"/>
              <a:t>eduroam</a:t>
            </a:r>
            <a:r>
              <a:rPr lang="en-US" sz="2400" i="1" dirty="0"/>
              <a:t> </a:t>
            </a:r>
            <a:r>
              <a:rPr lang="en-US" sz="2400" dirty="0"/>
              <a:t>(optional)</a:t>
            </a:r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May be used with any JSON collector</a:t>
            </a:r>
          </a:p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b="1" i="1" dirty="0"/>
              <a:t>WTS</a:t>
            </a:r>
            <a:r>
              <a:rPr lang="en-US" sz="2400" b="1" dirty="0"/>
              <a:t> location information</a:t>
            </a:r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Facilitates using multiple </a:t>
            </a:r>
            <a:r>
              <a:rPr lang="en-US" sz="2400" i="1" dirty="0"/>
              <a:t>WTS</a:t>
            </a:r>
            <a:r>
              <a:rPr lang="en-US" sz="2400" dirty="0"/>
              <a:t> instances</a:t>
            </a:r>
          </a:p>
          <a:p>
            <a:pPr marL="50800" indent="0" algn="just">
              <a:spcBef>
                <a:spcPts val="0"/>
              </a:spcBef>
              <a:buNone/>
            </a:pPr>
            <a:r>
              <a:rPr lang="en-US" sz="2400" dirty="0"/>
              <a:t>      - Monitoring multiple sites with a single </a:t>
            </a:r>
            <a:r>
              <a:rPr lang="en-US" sz="2400" i="1" dirty="0"/>
              <a:t>WAS</a:t>
            </a:r>
          </a:p>
          <a:p>
            <a:pPr marL="50800" indent="0" algn="just">
              <a:spcBef>
                <a:spcPts val="0"/>
              </a:spcBef>
              <a:buNone/>
            </a:pPr>
            <a:endParaRPr lang="en-US" sz="2400" i="1" dirty="0"/>
          </a:p>
          <a:p>
            <a:pPr algn="just">
              <a:spcBef>
                <a:spcPts val="0"/>
              </a:spcBef>
            </a:pPr>
            <a:r>
              <a:rPr lang="en-US" sz="2400" b="1" i="1" dirty="0"/>
              <a:t>IPv6 </a:t>
            </a:r>
            <a:r>
              <a:rPr lang="en-US" sz="2400" b="1" dirty="0"/>
              <a:t>Support</a:t>
            </a:r>
          </a:p>
          <a:p>
            <a:pPr algn="just">
              <a:spcBef>
                <a:spcPts val="0"/>
              </a:spcBef>
            </a:pPr>
            <a:endParaRPr lang="en-US" sz="2400" b="1" i="1" dirty="0"/>
          </a:p>
          <a:p>
            <a:pPr algn="just">
              <a:spcBef>
                <a:spcPts val="0"/>
              </a:spcBef>
            </a:pPr>
            <a:r>
              <a:rPr lang="en-US" sz="2400" b="1" dirty="0"/>
              <a:t>End User Number Approximation </a:t>
            </a:r>
            <a:r>
              <a:rPr lang="en-US" sz="2400" dirty="0"/>
              <a:t>(currently tested)</a:t>
            </a:r>
            <a:endParaRPr lang="en-US" sz="2400" b="1" dirty="0"/>
          </a:p>
          <a:p>
            <a:pPr algn="just">
              <a:spcBef>
                <a:spcPts val="0"/>
              </a:spcBef>
            </a:pPr>
            <a:endParaRPr lang="en-US" sz="2400" b="1" i="1" dirty="0"/>
          </a:p>
          <a:p>
            <a:pPr algn="just">
              <a:spcBef>
                <a:spcPts val="0"/>
              </a:spcBef>
            </a:pPr>
            <a:r>
              <a:rPr lang="en-US" sz="2400" b="1" i="1" dirty="0"/>
              <a:t>Ping</a:t>
            </a:r>
            <a:r>
              <a:rPr lang="en-US" sz="2400" b="1" dirty="0"/>
              <a:t> Statistics</a:t>
            </a:r>
            <a:endParaRPr lang="en-US" sz="2400" dirty="0"/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marL="50800" indent="0" algn="just">
              <a:spcBef>
                <a:spcPts val="0"/>
              </a:spcBef>
              <a:buNone/>
            </a:pPr>
            <a:endParaRPr lang="en-US" sz="2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37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E6E339-C450-425D-AC4C-F322E6ABA481}"/>
              </a:ext>
            </a:extLst>
          </p:cNvPr>
          <p:cNvSpPr/>
          <p:nvPr/>
        </p:nvSpPr>
        <p:spPr>
          <a:xfrm>
            <a:off x="1343093" y="2517068"/>
            <a:ext cx="8996662" cy="19489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48290" y="63094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</a:t>
            </a:r>
            <a:r>
              <a:rPr lang="en-US" sz="3600" dirty="0"/>
              <a:t>: Introduction</a:t>
            </a:r>
            <a:endParaRPr sz="3600"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92885" y="521999"/>
            <a:ext cx="10246870" cy="179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/>
            <a:r>
              <a:rPr lang="en-US" sz="2400" dirty="0"/>
              <a:t>Monitoring Wi-Fi network performance as experienced by end users</a:t>
            </a:r>
          </a:p>
          <a:p>
            <a:pPr indent="-457200"/>
            <a:r>
              <a:rPr lang="en-US" sz="2400" dirty="0"/>
              <a:t>Combination of crowdsourced and hardware probe measurements</a:t>
            </a:r>
          </a:p>
          <a:p>
            <a:pPr indent="-457200"/>
            <a:r>
              <a:rPr lang="en-US" sz="2400" dirty="0"/>
              <a:t>IEEE 802.1X networks (</a:t>
            </a:r>
            <a:r>
              <a:rPr lang="en-US" sz="2400" b="1" i="1" dirty="0" err="1"/>
              <a:t>eduroam</a:t>
            </a:r>
            <a:r>
              <a:rPr lang="en-US" sz="2400" dirty="0"/>
              <a:t>): Data from </a:t>
            </a:r>
            <a:r>
              <a:rPr lang="en-US" sz="2400" i="1" dirty="0"/>
              <a:t>RADIUS</a:t>
            </a:r>
            <a:r>
              <a:rPr lang="en-US" sz="2400" dirty="0"/>
              <a:t> and </a:t>
            </a:r>
            <a:r>
              <a:rPr lang="en-US" sz="2400" i="1" dirty="0"/>
              <a:t>DHCP</a:t>
            </a:r>
            <a:r>
              <a:rPr lang="en-US" sz="2400" dirty="0"/>
              <a:t> logs strengthen analysis options, e.g. per </a:t>
            </a:r>
            <a:r>
              <a:rPr lang="en-US" sz="2400" i="1" dirty="0"/>
              <a:t>Access Point </a:t>
            </a:r>
            <a:r>
              <a:rPr lang="en-US" sz="2400" dirty="0"/>
              <a:t>(</a:t>
            </a:r>
            <a:r>
              <a:rPr lang="en-US" sz="2400" i="1" dirty="0"/>
              <a:t>AP</a:t>
            </a:r>
            <a:r>
              <a:rPr lang="en-US" sz="2400" dirty="0"/>
              <a:t>)</a:t>
            </a:r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AC919DA5-8B23-4D82-9F5A-AF31A79E1CF0}"/>
              </a:ext>
            </a:extLst>
          </p:cNvPr>
          <p:cNvSpPr txBox="1">
            <a:spLocks/>
          </p:cNvSpPr>
          <p:nvPr/>
        </p:nvSpPr>
        <p:spPr>
          <a:xfrm>
            <a:off x="1407392" y="2437521"/>
            <a:ext cx="10878322" cy="172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Contribution: </a:t>
            </a:r>
          </a:p>
          <a:p>
            <a:pPr indent="-457200"/>
            <a:r>
              <a:rPr lang="en-US" sz="2400" dirty="0"/>
              <a:t>Detection of Wi-Fi throughput degradation</a:t>
            </a:r>
          </a:p>
          <a:p>
            <a:pPr indent="-457200"/>
            <a:r>
              <a:rPr lang="en-US" sz="2400" dirty="0"/>
              <a:t>Determination of underperforming areas within a Wi-Fi network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Admins may enhance performance, e.g. by installing more </a:t>
            </a:r>
            <a:r>
              <a:rPr lang="en-US" sz="2400" i="1" dirty="0"/>
              <a:t>AP</a:t>
            </a:r>
            <a:r>
              <a:rPr lang="en-US" sz="2400" dirty="0"/>
              <a:t>s</a:t>
            </a: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7BBE36F4-C22F-47A2-9EDC-08061A16EB14}"/>
              </a:ext>
            </a:extLst>
          </p:cNvPr>
          <p:cNvSpPr txBox="1">
            <a:spLocks/>
          </p:cNvSpPr>
          <p:nvPr/>
        </p:nvSpPr>
        <p:spPr>
          <a:xfrm>
            <a:off x="183990" y="4676919"/>
            <a:ext cx="10370321" cy="194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b="1" i="1" dirty="0"/>
              <a:t>WiFiMon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vs</a:t>
            </a:r>
            <a:r>
              <a:rPr lang="en-US" dirty="0"/>
              <a:t> </a:t>
            </a:r>
            <a:r>
              <a:rPr lang="en-US" b="1" dirty="0"/>
              <a:t>other monitoring solutions:</a:t>
            </a:r>
          </a:p>
          <a:p>
            <a:pPr indent="-457200"/>
            <a:r>
              <a:rPr lang="en-US" sz="2400" dirty="0"/>
              <a:t>Monitoring from the end user perspective (</a:t>
            </a:r>
            <a:r>
              <a:rPr lang="en-US" sz="2400" b="1" i="1" dirty="0"/>
              <a:t>end user experience</a:t>
            </a:r>
            <a:r>
              <a:rPr lang="en-US" sz="2400" dirty="0"/>
              <a:t>)</a:t>
            </a:r>
          </a:p>
          <a:p>
            <a:pPr indent="-457200"/>
            <a:r>
              <a:rPr lang="en-US" sz="2400" dirty="0"/>
              <a:t>No requirements for end user intervention or installation of apps</a:t>
            </a:r>
          </a:p>
          <a:p>
            <a:pPr indent="-457200"/>
            <a:r>
              <a:rPr lang="en-US" sz="2400" dirty="0"/>
              <a:t>Centralized view of Wi-Fi performance available to the Wi-Fi administrator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198530" y="12429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Future Steps</a:t>
            </a:r>
            <a:endParaRPr sz="3600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ADA8312D-C784-4270-858C-D85505A732F8}"/>
              </a:ext>
            </a:extLst>
          </p:cNvPr>
          <p:cNvSpPr txBox="1">
            <a:spLocks/>
          </p:cNvSpPr>
          <p:nvPr/>
        </p:nvSpPr>
        <p:spPr>
          <a:xfrm>
            <a:off x="198530" y="1138465"/>
            <a:ext cx="10457347" cy="491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Enrichment of monitoring tools</a:t>
            </a:r>
          </a:p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marL="50800" indent="0" algn="just">
              <a:spcBef>
                <a:spcPts val="0"/>
              </a:spcBef>
              <a:buNone/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Automatic prediction of Wi-Fi performance drops (</a:t>
            </a:r>
            <a:r>
              <a:rPr lang="en-US" sz="2400" b="1" dirty="0"/>
              <a:t>Time series analysis</a:t>
            </a:r>
            <a:r>
              <a:rPr lang="en-US" sz="2400" dirty="0"/>
              <a:t>)</a:t>
            </a:r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Automatic correlation between crowdsourced and probe measurements</a:t>
            </a:r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endParaRPr lang="en-US" sz="2400" dirty="0"/>
          </a:p>
          <a:p>
            <a:pPr algn="just">
              <a:spcBef>
                <a:spcPts val="0"/>
              </a:spcBef>
            </a:pPr>
            <a:r>
              <a:rPr lang="en-US" sz="2400" dirty="0"/>
              <a:t>Monitoring campus environments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16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82291" y="219061"/>
            <a:ext cx="7376444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dirty="0">
                <a:solidFill>
                  <a:srgbClr val="FF0000"/>
                </a:solidFill>
              </a:rPr>
              <a:t>Check out the </a:t>
            </a:r>
            <a:r>
              <a:rPr lang="en-US" sz="4400" i="1" dirty="0">
                <a:solidFill>
                  <a:srgbClr val="FF0000"/>
                </a:solidFill>
              </a:rPr>
              <a:t>WiFiMon</a:t>
            </a:r>
            <a:r>
              <a:rPr lang="en-US" sz="4400" dirty="0">
                <a:solidFill>
                  <a:srgbClr val="FF0000"/>
                </a:solidFill>
              </a:rPr>
              <a:t> video!</a:t>
            </a:r>
            <a:endParaRPr sz="4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099FE-2E23-4242-BAC5-4616E39353A7}"/>
              </a:ext>
            </a:extLst>
          </p:cNvPr>
          <p:cNvSpPr txBox="1"/>
          <p:nvPr/>
        </p:nvSpPr>
        <p:spPr>
          <a:xfrm>
            <a:off x="1220402" y="800852"/>
            <a:ext cx="5875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linkClick r:id="rId4"/>
              </a:rPr>
              <a:t>https://www.youtube.com/watch?v=9LuGlF6JSnA</a:t>
            </a:r>
            <a:r>
              <a:rPr lang="en-US" sz="2000" i="1" dirty="0"/>
              <a:t> </a:t>
            </a:r>
          </a:p>
        </p:txBody>
      </p:sp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FC6E0DC8-374B-4490-8340-BC0DDA947556}"/>
              </a:ext>
            </a:extLst>
          </p:cNvPr>
          <p:cNvSpPr txBox="1">
            <a:spLocks/>
          </p:cNvSpPr>
          <p:nvPr/>
        </p:nvSpPr>
        <p:spPr>
          <a:xfrm>
            <a:off x="344002" y="1352981"/>
            <a:ext cx="7376444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</a:rPr>
              <a:t>… or the </a:t>
            </a:r>
            <a:r>
              <a:rPr lang="en-US" sz="4000" i="1" dirty="0">
                <a:solidFill>
                  <a:srgbClr val="FF0000"/>
                </a:solidFill>
              </a:rPr>
              <a:t>WiFiMon Infoshare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0EE9D-C298-45EB-886B-52826E1579EB}"/>
              </a:ext>
            </a:extLst>
          </p:cNvPr>
          <p:cNvSpPr txBox="1"/>
          <p:nvPr/>
        </p:nvSpPr>
        <p:spPr>
          <a:xfrm>
            <a:off x="1194751" y="1954630"/>
            <a:ext cx="614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linkClick r:id="rId5"/>
              </a:rPr>
              <a:t>https://www.youtube.com/watch?v=VXQV2zWRKgo</a:t>
            </a:r>
            <a:r>
              <a:rPr lang="en-US" sz="2000" i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9457B-337E-4087-A888-1B0DD71E2AE2}"/>
              </a:ext>
            </a:extLst>
          </p:cNvPr>
          <p:cNvSpPr txBox="1"/>
          <p:nvPr/>
        </p:nvSpPr>
        <p:spPr>
          <a:xfrm>
            <a:off x="1220402" y="3224763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linkClick r:id="rId6"/>
              </a:rPr>
              <a:t>https://wiki.geant.org/display/WIF/WiFiMon+Publications</a:t>
            </a:r>
            <a:r>
              <a:rPr lang="en-US" sz="2000" i="1" dirty="0"/>
              <a:t> </a:t>
            </a:r>
          </a:p>
        </p:txBody>
      </p:sp>
      <p:sp>
        <p:nvSpPr>
          <p:cNvPr id="10" name="Google Shape;295;p42">
            <a:extLst>
              <a:ext uri="{FF2B5EF4-FFF2-40B4-BE49-F238E27FC236}">
                <a16:creationId xmlns:a16="http://schemas.microsoft.com/office/drawing/2014/main" id="{E3678EA6-456A-4AF8-AC0F-3DA8C18D5615}"/>
              </a:ext>
            </a:extLst>
          </p:cNvPr>
          <p:cNvSpPr txBox="1">
            <a:spLocks/>
          </p:cNvSpPr>
          <p:nvPr/>
        </p:nvSpPr>
        <p:spPr>
          <a:xfrm>
            <a:off x="344002" y="2594052"/>
            <a:ext cx="7376444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</a:rPr>
              <a:t>… or previous presentations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11" name="Google Shape;295;p42">
            <a:extLst>
              <a:ext uri="{FF2B5EF4-FFF2-40B4-BE49-F238E27FC236}">
                <a16:creationId xmlns:a16="http://schemas.microsoft.com/office/drawing/2014/main" id="{703B3E20-998E-4219-8414-2EFA8C547904}"/>
              </a:ext>
            </a:extLst>
          </p:cNvPr>
          <p:cNvSpPr txBox="1">
            <a:spLocks/>
          </p:cNvSpPr>
          <p:nvPr/>
        </p:nvSpPr>
        <p:spPr>
          <a:xfrm>
            <a:off x="344002" y="3866469"/>
            <a:ext cx="10876448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</a:rPr>
              <a:t>… or the WiFiMon paper at IEEE/IFIP WONS 2021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5B13A-5EC9-4F59-ADE4-C6B6E64675F7}"/>
              </a:ext>
            </a:extLst>
          </p:cNvPr>
          <p:cNvSpPr txBox="1"/>
          <p:nvPr/>
        </p:nvSpPr>
        <p:spPr>
          <a:xfrm>
            <a:off x="1194752" y="4468118"/>
            <a:ext cx="6678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linkClick r:id="rId7"/>
              </a:rPr>
              <a:t>http://dl.ifip.org/db/conf/wons/wons2021/1570695031.pdf</a:t>
            </a:r>
            <a:r>
              <a:rPr lang="en-US" sz="2000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F9F5-8F55-1AB7-E8EC-D79E7D84E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31" y="4868228"/>
            <a:ext cx="7449590" cy="1876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32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12227" y="14184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Example:</a:t>
            </a:r>
            <a:r>
              <a:rPr lang="en-US" sz="3600" i="1" dirty="0"/>
              <a:t> WiFiMon </a:t>
            </a:r>
            <a:r>
              <a:rPr lang="en-US" sz="3600" dirty="0">
                <a:solidFill>
                  <a:srgbClr val="FF0000"/>
                </a:solidFill>
              </a:rPr>
              <a:t>vs </a:t>
            </a:r>
            <a:r>
              <a:rPr lang="en-US" sz="3600" i="1" dirty="0" err="1"/>
              <a:t>Ookla</a:t>
            </a:r>
            <a:r>
              <a:rPr lang="en-US" sz="3600" i="1" dirty="0"/>
              <a:t> </a:t>
            </a:r>
            <a:r>
              <a:rPr lang="en-US" sz="3600" i="1" dirty="0" err="1"/>
              <a:t>Speedtest</a:t>
            </a:r>
            <a:endParaRPr sz="3600" i="1" dirty="0"/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9"/>
          <a:stretch/>
        </p:blipFill>
        <p:spPr>
          <a:xfrm>
            <a:off x="3341915" y="1116123"/>
            <a:ext cx="5148942" cy="2616433"/>
          </a:xfrm>
          <a:prstGeom prst="rect">
            <a:avLst/>
          </a:prstGeom>
        </p:spPr>
      </p:pic>
      <p:graphicFrame>
        <p:nvGraphicFramePr>
          <p:cNvPr id="3" name="Πίνακας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61759"/>
              </p:ext>
            </p:extLst>
          </p:nvPr>
        </p:nvGraphicFramePr>
        <p:xfrm>
          <a:off x="4051301" y="4679527"/>
          <a:ext cx="62030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901">
                  <a:extLst>
                    <a:ext uri="{9D8B030D-6E8A-4147-A177-3AD203B41FA5}">
                      <a16:colId xmlns:a16="http://schemas.microsoft.com/office/drawing/2014/main" val="301109568"/>
                    </a:ext>
                  </a:extLst>
                </a:gridCol>
                <a:gridCol w="2862141">
                  <a:extLst>
                    <a:ext uri="{9D8B030D-6E8A-4147-A177-3AD203B41FA5}">
                      <a16:colId xmlns:a16="http://schemas.microsoft.com/office/drawing/2014/main" val="354030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/>
                        <a:t>WiFiMon</a:t>
                      </a:r>
                      <a:endParaRPr lang="en-US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err="1"/>
                        <a:t>Ookla</a:t>
                      </a:r>
                      <a:r>
                        <a:rPr lang="en-US" sz="1800" i="1" baseline="0" dirty="0"/>
                        <a:t> </a:t>
                      </a:r>
                      <a:r>
                        <a:rPr lang="en-US" sz="1800" i="1" baseline="0" dirty="0" err="1"/>
                        <a:t>Speedtest</a:t>
                      </a:r>
                      <a:endParaRPr lang="en-US" sz="18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9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automatically by visiting a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by pressing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</a:rPr>
                        <a:t> “GO”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7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the Wi-Fi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</a:rPr>
                        <a:t> administrator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the end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76892"/>
                  </a:ext>
                </a:extLst>
              </a:tr>
            </a:tbl>
          </a:graphicData>
        </a:graphic>
      </p:graphicFrame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85320"/>
              </p:ext>
            </p:extLst>
          </p:nvPr>
        </p:nvGraphicFramePr>
        <p:xfrm>
          <a:off x="676729" y="5050367"/>
          <a:ext cx="3363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686">
                  <a:extLst>
                    <a:ext uri="{9D8B030D-6E8A-4147-A177-3AD203B41FA5}">
                      <a16:colId xmlns:a16="http://schemas.microsoft.com/office/drawing/2014/main" val="354102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easurements are triggered: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6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 are collected by: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88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375673" y="2959970"/>
            <a:ext cx="7127556" cy="51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 i="1" dirty="0"/>
              <a:t>Design Features &amp; Operation</a:t>
            </a:r>
            <a:endParaRPr sz="4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09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12227" y="14184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Design Features of </a:t>
            </a:r>
            <a:r>
              <a:rPr lang="en-US" sz="3600" i="1" dirty="0" err="1"/>
              <a:t>WiFiMon</a:t>
            </a:r>
            <a:endParaRPr sz="3600" i="1"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0" y="1392063"/>
            <a:ext cx="10948850" cy="46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Combination of crowdsourced and hardware probe measurements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Correlation with </a:t>
            </a:r>
            <a:r>
              <a:rPr lang="en-US" sz="2400" i="1" dirty="0"/>
              <a:t>RADIUS</a:t>
            </a:r>
            <a:r>
              <a:rPr lang="en-US" sz="2400" dirty="0"/>
              <a:t> and </a:t>
            </a:r>
            <a:r>
              <a:rPr lang="en-US" sz="2400" i="1" dirty="0"/>
              <a:t>DHCP</a:t>
            </a:r>
            <a:r>
              <a:rPr lang="en-US" sz="2400" dirty="0"/>
              <a:t> logs respecting end user privacy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Independence of Wi-Fi technology and hardware vendor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Lightweight, active monitoring without significant impact on end user browsing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89369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12227" y="14184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Components</a:t>
            </a:r>
            <a:endParaRPr sz="3600" i="1"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0" y="1119894"/>
            <a:ext cx="10948850" cy="46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dirty="0"/>
              <a:t>WiFiMon Software Probes (WSP’s): </a:t>
            </a:r>
            <a:r>
              <a:rPr lang="en-US" sz="2400" dirty="0"/>
              <a:t>Wi-Fi enabled end user devices, e.g. laptops and smartphones, that trigger crowdsourced measurements</a:t>
            </a:r>
          </a:p>
          <a:p>
            <a:pPr marL="50800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WiFiMon Hardware Probes (WHP’s): </a:t>
            </a:r>
            <a:r>
              <a:rPr lang="en-US" sz="2400" dirty="0"/>
              <a:t>Devices that trigger measurements from fixed locations within the Wi-Fi network to complement crowdsourced measurements (e.g. Raspberry Pi’s)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WiFiMon Test Server (WTS): </a:t>
            </a:r>
            <a:r>
              <a:rPr lang="en-US" sz="2400" dirty="0"/>
              <a:t>Holds code and test data required for WSP/WHP performance measurements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WiFiMon Analysis Server (WAS): </a:t>
            </a:r>
            <a:r>
              <a:rPr lang="en-US" sz="2400" dirty="0"/>
              <a:t>Central processing component of WiFiMon that collects, processes, correlates and stores measurements as well as provides visualizations to WiFiMon administrators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270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12227" y="14184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Reported Measurements</a:t>
            </a:r>
            <a:endParaRPr sz="3600" i="1"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0" y="1217403"/>
            <a:ext cx="10870059" cy="46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dirty="0"/>
              <a:t>Performance Measurements: </a:t>
            </a:r>
            <a:r>
              <a:rPr lang="en-US" sz="2400" dirty="0"/>
              <a:t>Estimations of download/upload throughput and HTTP Ping Round-Trip Time (both crowdsourced and hardware probes measurements)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Wireless network metrics: </a:t>
            </a:r>
            <a:r>
              <a:rPr lang="en-US" sz="2400" dirty="0"/>
              <a:t>Bit rate, link quality, signal level and TX power from the WLAN NIC (hardware probes) – information about monitored and nearby ESSID’s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System metrics: </a:t>
            </a:r>
            <a:r>
              <a:rPr lang="en-US" sz="2400" dirty="0"/>
              <a:t>CPU, memory and storage statistics (hardware probes)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b="1" dirty="0"/>
              <a:t>Two-Way Active Measurement Protocol (TWAMP) measurements: </a:t>
            </a:r>
            <a:r>
              <a:rPr lang="en-US" sz="2400" dirty="0"/>
              <a:t>Bandwidth, latency and packet loss estimations from TWAMP measurements among hardware probes and the WTS (hardware probes)</a:t>
            </a:r>
          </a:p>
          <a:p>
            <a:pPr>
              <a:spcBef>
                <a:spcPts val="0"/>
              </a:spcBef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224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38B09-0737-46EA-A1A2-FF23117F1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" t="3239" r="1876" b="1748"/>
          <a:stretch/>
        </p:blipFill>
        <p:spPr>
          <a:xfrm>
            <a:off x="1593342" y="109577"/>
            <a:ext cx="8387424" cy="5437780"/>
          </a:xfrm>
          <a:prstGeom prst="rect">
            <a:avLst/>
          </a:prstGeom>
        </p:spPr>
      </p:pic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19804" y="10957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WiFiMon</a:t>
            </a:r>
            <a:r>
              <a:rPr lang="en-US" sz="3600" dirty="0"/>
              <a:t> Operation</a:t>
            </a:r>
            <a:endParaRPr sz="3600"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198530" y="5705940"/>
            <a:ext cx="5046131" cy="106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1" dirty="0">
                <a:solidFill>
                  <a:srgbClr val="FF0000"/>
                </a:solidFill>
              </a:rPr>
              <a:t>WiFiMon</a:t>
            </a:r>
            <a:r>
              <a:rPr lang="en-US" b="1" dirty="0">
                <a:solidFill>
                  <a:srgbClr val="FF0000"/>
                </a:solidFill>
              </a:rPr>
              <a:t> Components:</a:t>
            </a:r>
          </a:p>
          <a:p>
            <a:pPr>
              <a:spcBef>
                <a:spcPts val="0"/>
              </a:spcBef>
            </a:pPr>
            <a:r>
              <a:rPr lang="en-US" sz="2400" i="1" dirty="0"/>
              <a:t>WiFiMon Software Probes</a:t>
            </a:r>
            <a:r>
              <a:rPr lang="en-US" sz="2400" dirty="0"/>
              <a:t> (</a:t>
            </a:r>
            <a:r>
              <a:rPr lang="en-US" sz="2400" i="1" dirty="0"/>
              <a:t>WSP</a:t>
            </a:r>
            <a:r>
              <a:rPr lang="en-US" sz="2400" dirty="0"/>
              <a:t>s)</a:t>
            </a:r>
          </a:p>
          <a:p>
            <a:pPr>
              <a:spcBef>
                <a:spcPts val="0"/>
              </a:spcBef>
            </a:pPr>
            <a:r>
              <a:rPr lang="en-US" sz="2400" i="1" dirty="0"/>
              <a:t>WiFiMon Hardware Probes </a:t>
            </a:r>
            <a:r>
              <a:rPr lang="en-US" sz="2400" dirty="0"/>
              <a:t>(</a:t>
            </a:r>
            <a:r>
              <a:rPr lang="en-US" sz="2400" i="1" dirty="0"/>
              <a:t>WHP</a:t>
            </a:r>
            <a:r>
              <a:rPr lang="en-US" sz="2400" dirty="0"/>
              <a:t>s)</a:t>
            </a:r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82509877-BA65-4378-8FD5-E80E18165F89}"/>
              </a:ext>
            </a:extLst>
          </p:cNvPr>
          <p:cNvSpPr txBox="1">
            <a:spLocks/>
          </p:cNvSpPr>
          <p:nvPr/>
        </p:nvSpPr>
        <p:spPr>
          <a:xfrm>
            <a:off x="5526531" y="6103037"/>
            <a:ext cx="4687873" cy="78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i="1" dirty="0"/>
              <a:t>WiFiMon Test Server </a:t>
            </a:r>
            <a:r>
              <a:rPr lang="en-US" sz="2400" dirty="0"/>
              <a:t>(</a:t>
            </a:r>
            <a:r>
              <a:rPr lang="en-US" sz="2400" i="1" dirty="0"/>
              <a:t>WTS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2400" i="1" dirty="0"/>
              <a:t>WiFiMon Analysis Server </a:t>
            </a:r>
            <a:r>
              <a:rPr lang="en-US" sz="2400" dirty="0"/>
              <a:t>(</a:t>
            </a:r>
            <a:r>
              <a:rPr lang="en-US" sz="2400" i="1" dirty="0"/>
              <a:t>WAS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4418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.8|10.3|11.4|1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.4|24.2|14.7"/>
</p:tagLst>
</file>

<file path=ppt/theme/theme1.xml><?xml version="1.0" encoding="utf-8"?>
<a:theme xmlns:a="http://schemas.openxmlformats.org/drawingml/2006/main" name="GÉANT Presentation Template - January 2019(1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1103</Words>
  <Application>Microsoft Office PowerPoint</Application>
  <PresentationFormat>Widescreen</PresentationFormat>
  <Paragraphs>209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GÉANT Presentation Template - January 2019(1)</vt:lpstr>
      <vt:lpstr>Office Theme</vt:lpstr>
      <vt:lpstr>1_Custom Design</vt:lpstr>
      <vt:lpstr>PowerPoint Presentation</vt:lpstr>
      <vt:lpstr>Introduction</vt:lpstr>
      <vt:lpstr>WiFiMon: Introduction</vt:lpstr>
      <vt:lpstr>Example: WiFiMon vs Ookla Speedtest</vt:lpstr>
      <vt:lpstr>Design Features &amp; Operation</vt:lpstr>
      <vt:lpstr>Design Features of WiFiMon</vt:lpstr>
      <vt:lpstr>Components</vt:lpstr>
      <vt:lpstr>Reported Measurements</vt:lpstr>
      <vt:lpstr>WiFiMon Operation</vt:lpstr>
      <vt:lpstr>Installation</vt:lpstr>
      <vt:lpstr>WiFiMon Installation</vt:lpstr>
      <vt:lpstr>WAS NMaaS Installation (1)</vt:lpstr>
      <vt:lpstr>WAS NMaaS Installation (2)</vt:lpstr>
      <vt:lpstr>WAS NMaaS Installation (3)</vt:lpstr>
      <vt:lpstr>WAS NMaaS Installation (4)</vt:lpstr>
      <vt:lpstr>Ansible WAS Installation</vt:lpstr>
      <vt:lpstr>WiFiMon User Interface</vt:lpstr>
      <vt:lpstr>WiFiMon User Interface (1)</vt:lpstr>
      <vt:lpstr>WiFiMon User Interface (2)</vt:lpstr>
      <vt:lpstr>WiFiMon User Interface (3)</vt:lpstr>
      <vt:lpstr>WiFiMon User Interface (4)</vt:lpstr>
      <vt:lpstr>WiFiMon User Interface (5)</vt:lpstr>
      <vt:lpstr>WiFiMon User Interface (6)</vt:lpstr>
      <vt:lpstr>WiFiMon User Interface (7)</vt:lpstr>
      <vt:lpstr>WiFiMon User Interface (8)</vt:lpstr>
      <vt:lpstr>WiFiMon User Interface (8)</vt:lpstr>
      <vt:lpstr>WiFiMon User Interface (9)</vt:lpstr>
      <vt:lpstr>Additional Features, Future Steps and Useful Links</vt:lpstr>
      <vt:lpstr>Other Features of WiFiMon</vt:lpstr>
      <vt:lpstr>Future Steps</vt:lpstr>
      <vt:lpstr>Check out the WiFiMon video!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Windows User</cp:lastModifiedBy>
  <cp:revision>143</cp:revision>
  <dcterms:modified xsi:type="dcterms:W3CDTF">2022-10-08T09:06:23Z</dcterms:modified>
</cp:coreProperties>
</file>